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90" r:id="rId3"/>
    <p:sldId id="292" r:id="rId4"/>
    <p:sldId id="308" r:id="rId5"/>
    <p:sldId id="309" r:id="rId6"/>
    <p:sldId id="291" r:id="rId8"/>
    <p:sldId id="310" r:id="rId9"/>
    <p:sldId id="299" r:id="rId10"/>
    <p:sldId id="295" r:id="rId11"/>
    <p:sldId id="303" r:id="rId12"/>
    <p:sldId id="302" r:id="rId13"/>
    <p:sldId id="301" r:id="rId14"/>
    <p:sldId id="300" r:id="rId15"/>
    <p:sldId id="304" r:id="rId16"/>
    <p:sldId id="306" r:id="rId17"/>
    <p:sldId id="305" r:id="rId18"/>
    <p:sldId id="297" r:id="rId19"/>
    <p:sldId id="307" r:id="rId20"/>
    <p:sldId id="29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519"/>
    <a:srgbClr val="EF8513"/>
    <a:srgbClr val="E73A1C"/>
    <a:srgbClr val="232A34"/>
    <a:srgbClr val="F60A73"/>
    <a:srgbClr val="053D20"/>
    <a:srgbClr val="003300"/>
    <a:srgbClr val="00B050"/>
    <a:srgbClr val="00DE64"/>
    <a:srgbClr val="007A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54" y="72"/>
      </p:cViewPr>
      <p:guideLst>
        <p:guide orient="horz" pos="2160"/>
        <p:guide pos="382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0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D4521-391C-48C7-8390-1091A8B948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992629-545E-417C-8917-D46C10E1724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992629-545E-417C-8917-D46C10E172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992629-545E-417C-8917-D46C10E172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53D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504825" cy="11901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4825" y="543840"/>
            <a:ext cx="370068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4210050"/>
          </a:xfrm>
          <a:prstGeom prst="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485775" cy="119017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85775" y="543840"/>
            <a:ext cx="371973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7421798" y="2425848"/>
            <a:ext cx="1758553" cy="1758553"/>
          </a:xfrm>
          <a:prstGeom prst="ellipse">
            <a:avLst/>
          </a:prstGeom>
          <a:solidFill>
            <a:srgbClr val="007A3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103970" y="3191897"/>
            <a:ext cx="1306286" cy="1306286"/>
          </a:xfrm>
          <a:prstGeom prst="ellipse">
            <a:avLst/>
          </a:prstGeom>
          <a:solidFill>
            <a:srgbClr val="007A3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67327" y="3330383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 flipH="1">
            <a:off x="2803231" y="2511771"/>
            <a:ext cx="1758553" cy="1758553"/>
          </a:xfrm>
          <a:prstGeom prst="ellipse">
            <a:avLst/>
          </a:prstGeom>
          <a:solidFill>
            <a:srgbClr val="007A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 flipH="1">
            <a:off x="2573326" y="3277820"/>
            <a:ext cx="1306286" cy="1306286"/>
          </a:xfrm>
          <a:prstGeom prst="ellipse">
            <a:avLst/>
          </a:prstGeom>
          <a:solidFill>
            <a:srgbClr val="007A37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 flipH="1">
            <a:off x="1962237" y="3416306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 9"/>
          <p:cNvGrpSpPr/>
          <p:nvPr userDrawn="1"/>
        </p:nvGrpSpPr>
        <p:grpSpPr>
          <a:xfrm>
            <a:off x="4143657" y="1469396"/>
            <a:ext cx="3671455" cy="3671455"/>
            <a:chOff x="2736273" y="748180"/>
            <a:chExt cx="3671455" cy="3671455"/>
          </a:xfrm>
        </p:grpSpPr>
        <p:sp>
          <p:nvSpPr>
            <p:cNvPr id="16" name="椭圆 15"/>
            <p:cNvSpPr/>
            <p:nvPr/>
          </p:nvSpPr>
          <p:spPr>
            <a:xfrm>
              <a:off x="2736273" y="748180"/>
              <a:ext cx="3671455" cy="3671455"/>
            </a:xfrm>
            <a:prstGeom prst="ellipse">
              <a:avLst/>
            </a:prstGeom>
            <a:solidFill>
              <a:srgbClr val="007A3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494148" y="1790555"/>
              <a:ext cx="184731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kumimoji="1" lang="en-US" altLang="zh-CN" sz="4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椭圆 20"/>
          <p:cNvSpPr/>
          <p:nvPr userDrawn="1"/>
        </p:nvSpPr>
        <p:spPr>
          <a:xfrm flipH="1">
            <a:off x="3840150" y="1160785"/>
            <a:ext cx="4258939" cy="4258939"/>
          </a:xfrm>
          <a:prstGeom prst="ellipse">
            <a:avLst/>
          </a:prstGeom>
          <a:solidFill>
            <a:srgbClr val="007A37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8441104" y="355238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2910460" y="361495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161230" y="948020"/>
            <a:ext cx="433105" cy="433105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1185619" y="4278092"/>
            <a:ext cx="436783" cy="436783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未标题2 拷贝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9698735" y="1268832"/>
            <a:ext cx="24100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altLang="zh-CN" sz="3600" b="1" dirty="0" smtClean="0">
                <a:solidFill>
                  <a:schemeClr val="bg1"/>
                </a:solidFill>
              </a:rPr>
            </a:b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802903" y="1576070"/>
            <a:ext cx="23888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</a:rPr>
              <a:t>全栈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HTML5+</a:t>
            </a:r>
            <a:endParaRPr lang="en-US" altLang="zh-CN" sz="3200" b="1" dirty="0" smtClean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58425" y="6050280"/>
            <a:ext cx="193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    </a:t>
            </a:r>
            <a:r>
              <a:rPr lang="zh-CN" altLang="en-US" sz="2800">
                <a:solidFill>
                  <a:schemeClr val="bg1"/>
                </a:solidFill>
              </a:rPr>
              <a:t>丁伟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00" y="0"/>
            <a:ext cx="6225199" cy="19504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734" y="0"/>
            <a:ext cx="6613180" cy="92649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0"/>
            <a:ext cx="7543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63" y="0"/>
            <a:ext cx="3862935" cy="687146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742" y="0"/>
            <a:ext cx="386366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065" y="-10795"/>
            <a:ext cx="7823772" cy="711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045" y="-21590"/>
            <a:ext cx="4250055" cy="73379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11221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学习要求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9" name="文本框 8"/>
          <p:cNvSpPr txBox="1"/>
          <p:nvPr/>
        </p:nvSpPr>
        <p:spPr>
          <a:xfrm>
            <a:off x="605155" y="1752600"/>
            <a:ext cx="1034351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889000">
              <a:lnSpc>
                <a:spcPct val="250000"/>
              </a:lnSpc>
            </a:pPr>
            <a:r>
              <a:rPr lang="en-US" altLang="zh-CN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1、</a:t>
            </a: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有决心：学就学好</a:t>
            </a:r>
            <a:endParaRPr lang="zh-CN" altLang="en-US" dirty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defTabSz="889000">
              <a:lnSpc>
                <a:spcPct val="250000"/>
              </a:lnSpc>
            </a:pPr>
            <a:r>
              <a:rPr lang="en-US" altLang="zh-CN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2、</a:t>
            </a: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有态度</a:t>
            </a:r>
            <a:r>
              <a:rPr lang="zh-CN" altLang="en-US" dirty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：拼搏到无能为力，坚持到感动自己</a:t>
            </a:r>
            <a:endParaRPr lang="zh-CN" altLang="en-US" dirty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defTabSz="889000">
              <a:lnSpc>
                <a:spcPct val="250000"/>
              </a:lnSpc>
            </a:pPr>
            <a:r>
              <a:rPr lang="en-US" altLang="zh-CN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3、</a:t>
            </a: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有方法：有效沟通老师、就业老师、同学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11221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课堂纪律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9" name="文本框 8"/>
          <p:cNvSpPr txBox="1"/>
          <p:nvPr/>
        </p:nvSpPr>
        <p:spPr>
          <a:xfrm>
            <a:off x="605155" y="1752600"/>
            <a:ext cx="10343515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889000">
              <a:lnSpc>
                <a:spcPct val="250000"/>
              </a:lnSpc>
            </a:pP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上课期间未经允许不许随意进出教室。</a:t>
            </a:r>
            <a:endParaRPr lang="zh-CN" altLang="en-US" dirty="0" smtClean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defTabSz="889000">
              <a:lnSpc>
                <a:spcPct val="250000"/>
              </a:lnSpc>
            </a:pP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上课期间不允许在课上大声喧哗。</a:t>
            </a:r>
            <a:endParaRPr lang="zh-CN" altLang="en-US" dirty="0" smtClean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0" defTabSz="889000">
              <a:lnSpc>
                <a:spcPct val="250000"/>
              </a:lnSpc>
            </a:pP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任何时间不允许在班级看电影，玩游戏，看与学习无关的视频，一经发现，立即开除</a:t>
            </a:r>
            <a:endParaRPr lang="zh-CN" altLang="en-US" dirty="0" smtClean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defTabSz="889000">
              <a:lnSpc>
                <a:spcPct val="250000"/>
              </a:lnSpc>
            </a:pPr>
            <a:r>
              <a:rPr lang="zh-CN" altLang="en-US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按时完成老师布置的作业</a:t>
            </a:r>
            <a:endParaRPr lang="en-US" altLang="zh-CN" dirty="0" smtClean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defTabSz="889000">
              <a:lnSpc>
                <a:spcPct val="250000"/>
              </a:lnSpc>
            </a:pPr>
            <a:r>
              <a:rPr lang="en-US" altLang="zh-CN" dirty="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……</a:t>
            </a:r>
            <a:endParaRPr lang="zh-CN" altLang="en-US" dirty="0" smtClean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3074" name="Picture 2" descr="C:\Users\Administrator\Desktop\未标题-2拷贝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3472668" y="1064927"/>
            <a:ext cx="9260693" cy="5208787"/>
          </a:xfrm>
          <a:prstGeom prst="rect">
            <a:avLst/>
          </a:prstGeom>
          <a:noFill/>
        </p:spPr>
      </p:pic>
      <p:pic>
        <p:nvPicPr>
          <p:cNvPr id="3076" name="Picture 4" descr="C:\Users\Administrator\Desktop\做教育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8456" y="-2452702"/>
            <a:ext cx="18286413" cy="10285413"/>
          </a:xfrm>
          <a:prstGeom prst="rect">
            <a:avLst/>
          </a:prstGeom>
          <a:noFill/>
        </p:spPr>
      </p:pic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6857" y="4220266"/>
            <a:ext cx="1560786" cy="468119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3657600" y="2317531"/>
            <a:ext cx="4556233" cy="10562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45888" y="2490947"/>
            <a:ext cx="4674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232A34"/>
                </a:solidFill>
              </a:rPr>
              <a:t>THANK  YOU</a:t>
            </a:r>
            <a:endParaRPr lang="zh-CN" altLang="en-US" sz="4000" b="1" dirty="0">
              <a:solidFill>
                <a:srgbClr val="232A3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未标题-3拷贝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" y="-2"/>
            <a:ext cx="12191998" cy="6858000"/>
          </a:xfrm>
          <a:prstGeom prst="rect">
            <a:avLst/>
          </a:prstGeom>
          <a:noFill/>
        </p:spPr>
      </p:pic>
      <p:sp>
        <p:nvSpPr>
          <p:cNvPr id="3" name="矩形 2"/>
          <p:cNvSpPr/>
          <p:nvPr/>
        </p:nvSpPr>
        <p:spPr>
          <a:xfrm>
            <a:off x="5931243" y="1260389"/>
            <a:ext cx="790833" cy="790833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931243" y="2438400"/>
            <a:ext cx="790833" cy="790833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   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931243" y="3616411"/>
            <a:ext cx="790833" cy="790833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    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931243" y="4794421"/>
            <a:ext cx="790833" cy="790833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    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23719" y="1394195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+mn-ea"/>
              </a:rPr>
              <a:t>1</a:t>
            </a:r>
            <a:endParaRPr lang="zh-CN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94487" y="1470747"/>
            <a:ext cx="5239407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    </a:t>
            </a:r>
            <a:r>
              <a:rPr lang="en-US" altLang="zh-CN" sz="2000" dirty="0" smtClean="0">
                <a:solidFill>
                  <a:schemeClr val="bg1"/>
                </a:solidFill>
              </a:rPr>
              <a:t>  </a:t>
            </a:r>
            <a:r>
              <a:rPr lang="zh-CN" altLang="en-US" sz="2000" dirty="0" smtClean="0">
                <a:solidFill>
                  <a:schemeClr val="bg1"/>
                </a:solidFill>
              </a:rPr>
              <a:t>关于千锋，关于千锋</a:t>
            </a:r>
            <a:r>
              <a:rPr lang="en-US" altLang="zh-CN" sz="2000" dirty="0" smtClean="0">
                <a:solidFill>
                  <a:schemeClr val="bg1"/>
                </a:solidFill>
              </a:rPr>
              <a:t>HTML5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23719" y="2576609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+mn-ea"/>
              </a:rPr>
              <a:t>2</a:t>
            </a:r>
            <a:endParaRPr lang="zh-CN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23719" y="3759022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+mn-ea"/>
              </a:rPr>
              <a:t>3</a:t>
            </a:r>
            <a:endParaRPr lang="zh-CN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23717" y="4925671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+mn-ea"/>
              </a:rPr>
              <a:t>4</a:t>
            </a:r>
            <a:endParaRPr lang="zh-CN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94487" y="2589538"/>
            <a:ext cx="5239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      </a:t>
            </a:r>
            <a:r>
              <a:rPr lang="zh-CN" altLang="en-US" dirty="0" smtClean="0">
                <a:solidFill>
                  <a:schemeClr val="bg1"/>
                </a:solidFill>
              </a:rPr>
              <a:t>千锋程序员之路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94487" y="3835759"/>
            <a:ext cx="5239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  </a:t>
            </a:r>
            <a:r>
              <a:rPr lang="zh-CN" altLang="en-US" dirty="0" smtClean="0">
                <a:solidFill>
                  <a:schemeClr val="bg1"/>
                </a:solidFill>
              </a:rPr>
              <a:t>一阶段课程目标及内容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78942" y="5048960"/>
            <a:ext cx="5239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    </a:t>
            </a:r>
            <a:r>
              <a:rPr lang="zh-CN" altLang="en-US" dirty="0" smtClean="0">
                <a:solidFill>
                  <a:schemeClr val="bg1"/>
                </a:solidFill>
              </a:rPr>
              <a:t>学习要求和课堂纪律</a:t>
            </a:r>
            <a:endParaRPr lang="zh-CN" altLang="en-US" dirty="0" smtClean="0">
              <a:solidFill>
                <a:schemeClr val="bg1"/>
              </a:solidFill>
            </a:endParaRPr>
          </a:p>
        </p:txBody>
      </p:sp>
      <p:pic>
        <p:nvPicPr>
          <p:cNvPr id="2051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3335" y="63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8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关于千锋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11" name="文本框 10"/>
          <p:cNvSpPr txBox="1"/>
          <p:nvPr/>
        </p:nvSpPr>
        <p:spPr>
          <a:xfrm>
            <a:off x="4190365" y="2509286"/>
            <a:ext cx="3784600" cy="1840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</a:rPr>
              <a:t>千</a:t>
            </a:r>
            <a:r>
              <a:rPr lang="zh-CN" altLang="en-US" sz="4000" dirty="0" smtClean="0">
                <a:solidFill>
                  <a:schemeClr val="bg1"/>
                </a:solidFill>
              </a:rPr>
              <a:t>里寻他众百度</a:t>
            </a:r>
            <a:endParaRPr lang="en-US" altLang="zh-CN" sz="4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dirty="0" smtClean="0">
                <a:solidFill>
                  <a:schemeClr val="bg1"/>
                </a:solidFill>
              </a:rPr>
              <a:t>锋自苦寒磨砺出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3335" y="63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8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关于千锋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HTML5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998" y="1921708"/>
            <a:ext cx="6533333" cy="3819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3335" y="63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29" y="687070"/>
            <a:ext cx="8141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总课时：三大阶段，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25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个完整项目，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20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周课程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2" name="圆角矩形 1"/>
          <p:cNvSpPr/>
          <p:nvPr/>
        </p:nvSpPr>
        <p:spPr>
          <a:xfrm>
            <a:off x="895350" y="2044065"/>
            <a:ext cx="3006090" cy="3973195"/>
          </a:xfrm>
          <a:prstGeom prst="roundRect">
            <a:avLst>
              <a:gd name="adj" fmla="val 6667"/>
            </a:avLst>
          </a:prstGeom>
          <a:solidFill>
            <a:srgbClr val="E6E6E6"/>
          </a:solidFill>
          <a:ln>
            <a:solidFill>
              <a:schemeClr val="bg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400" strike="noStrike" noProof="1"/>
          </a:p>
        </p:txBody>
      </p:sp>
      <p:sp>
        <p:nvSpPr>
          <p:cNvPr id="9" name="圆角矩形 8"/>
          <p:cNvSpPr/>
          <p:nvPr/>
        </p:nvSpPr>
        <p:spPr>
          <a:xfrm>
            <a:off x="895350" y="2032635"/>
            <a:ext cx="3006090" cy="1007745"/>
          </a:xfrm>
          <a:prstGeom prst="roundRect">
            <a:avLst>
              <a:gd name="adj" fmla="val 6667"/>
            </a:avLst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4345" name="文本框 7"/>
          <p:cNvSpPr txBox="1"/>
          <p:nvPr/>
        </p:nvSpPr>
        <p:spPr>
          <a:xfrm>
            <a:off x="1287780" y="2271395"/>
            <a:ext cx="2128838" cy="552450"/>
          </a:xfrm>
          <a:prstGeom prst="rect">
            <a:avLst/>
          </a:prstGeom>
          <a:solidFill>
            <a:srgbClr val="3C8C93">
              <a:alpha val="0"/>
            </a:srgb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ctr"/>
            <a:r>
              <a:rPr lang="zh-CN" altLang="en-US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一阶段</a:t>
            </a:r>
            <a:r>
              <a:rPr lang="en-US" altLang="zh-CN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4</a:t>
            </a:r>
            <a:r>
              <a:rPr lang="zh-CN" altLang="en-US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周</a:t>
            </a:r>
            <a:endParaRPr lang="zh-CN" altLang="en-US" sz="2800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14351" name="文本框 3"/>
          <p:cNvSpPr txBox="1"/>
          <p:nvPr/>
        </p:nvSpPr>
        <p:spPr>
          <a:xfrm>
            <a:off x="1100455" y="3131820"/>
            <a:ext cx="2713990" cy="2042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>
              <a:lnSpc>
                <a:spcPct val="20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HTML+CSS基础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>
              <a:lnSpc>
                <a:spcPct val="20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PC端网站布局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20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HTML5+CSS3基础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20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WebApp页面布局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602480" y="2032635"/>
            <a:ext cx="3006090" cy="3973195"/>
          </a:xfrm>
          <a:prstGeom prst="roundRect">
            <a:avLst>
              <a:gd name="adj" fmla="val 6667"/>
            </a:avLst>
          </a:prstGeom>
          <a:solidFill>
            <a:srgbClr val="E6E6E6"/>
          </a:solidFill>
          <a:ln>
            <a:solidFill>
              <a:schemeClr val="bg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400" strike="noStrike" noProof="1"/>
          </a:p>
        </p:txBody>
      </p:sp>
      <p:sp>
        <p:nvSpPr>
          <p:cNvPr id="8" name="圆角矩形 7"/>
          <p:cNvSpPr/>
          <p:nvPr/>
        </p:nvSpPr>
        <p:spPr>
          <a:xfrm>
            <a:off x="4602480" y="2020570"/>
            <a:ext cx="3006090" cy="1007745"/>
          </a:xfrm>
          <a:prstGeom prst="roundRect">
            <a:avLst>
              <a:gd name="adj" fmla="val 6667"/>
            </a:avLst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0" name="文本框 7"/>
          <p:cNvSpPr txBox="1"/>
          <p:nvPr/>
        </p:nvSpPr>
        <p:spPr>
          <a:xfrm>
            <a:off x="5015865" y="2270760"/>
            <a:ext cx="2128838" cy="552450"/>
          </a:xfrm>
          <a:prstGeom prst="rect">
            <a:avLst/>
          </a:prstGeom>
          <a:solidFill>
            <a:srgbClr val="3C8C93">
              <a:alpha val="0"/>
            </a:srgb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ctr"/>
            <a:r>
              <a:rPr lang="zh-CN" altLang="en-US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二阶段</a:t>
            </a:r>
            <a:r>
              <a:rPr lang="en-US" altLang="zh-CN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8</a:t>
            </a:r>
            <a:r>
              <a:rPr lang="zh-CN" altLang="en-US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周</a:t>
            </a:r>
            <a:endParaRPr lang="zh-CN" altLang="en-US" sz="2800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349615" y="2044065"/>
            <a:ext cx="3006090" cy="3973195"/>
          </a:xfrm>
          <a:prstGeom prst="roundRect">
            <a:avLst>
              <a:gd name="adj" fmla="val 6667"/>
            </a:avLst>
          </a:prstGeom>
          <a:solidFill>
            <a:srgbClr val="E6E6E6"/>
          </a:solidFill>
          <a:ln>
            <a:solidFill>
              <a:schemeClr val="bg1">
                <a:alpha val="3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400" strike="noStrike" noProof="1"/>
          </a:p>
        </p:txBody>
      </p:sp>
      <p:sp>
        <p:nvSpPr>
          <p:cNvPr id="18" name="圆角矩形 17"/>
          <p:cNvSpPr/>
          <p:nvPr/>
        </p:nvSpPr>
        <p:spPr>
          <a:xfrm>
            <a:off x="8351520" y="2032635"/>
            <a:ext cx="3006090" cy="1007745"/>
          </a:xfrm>
          <a:prstGeom prst="roundRect">
            <a:avLst>
              <a:gd name="adj" fmla="val 6667"/>
            </a:avLst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9" name="文本框 7"/>
          <p:cNvSpPr txBox="1"/>
          <p:nvPr/>
        </p:nvSpPr>
        <p:spPr>
          <a:xfrm>
            <a:off x="8787765" y="2271395"/>
            <a:ext cx="2128838" cy="523220"/>
          </a:xfrm>
          <a:prstGeom prst="rect">
            <a:avLst/>
          </a:prstGeom>
          <a:solidFill>
            <a:srgbClr val="3C8C93">
              <a:alpha val="0"/>
            </a:srgb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ctr"/>
            <a:r>
              <a:rPr lang="zh-CN" altLang="en-US" sz="28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三</a:t>
            </a:r>
            <a:r>
              <a:rPr lang="zh-CN" altLang="en-US" sz="2800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阶段</a:t>
            </a:r>
            <a:r>
              <a:rPr lang="en-US" altLang="zh-CN" sz="2800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8</a:t>
            </a:r>
            <a:r>
              <a:rPr lang="zh-CN" altLang="en-US" sz="2800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周</a:t>
            </a:r>
            <a:endParaRPr lang="zh-CN" altLang="en-US" sz="2800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21" name="文本框 3"/>
          <p:cNvSpPr txBox="1"/>
          <p:nvPr/>
        </p:nvSpPr>
        <p:spPr>
          <a:xfrm>
            <a:off x="4698365" y="3131820"/>
            <a:ext cx="2860040" cy="275152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原生 JavaScript交互功能开发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面向对象进阶与 ES5/ES6应用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JavaScript工具库自主研发jQuery经典交互特效开发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PC端全栈项目开发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前端工程化与模块化应用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3"/>
          <p:cNvSpPr txBox="1"/>
          <p:nvPr/>
        </p:nvSpPr>
        <p:spPr>
          <a:xfrm>
            <a:off x="8422005" y="3131820"/>
            <a:ext cx="2860040" cy="275152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Node.js</a:t>
            </a:r>
            <a:endParaRPr lang="en-US" altLang="zh-CN" sz="1600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8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混合应用开发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移动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端项目开发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微信</a:t>
            </a:r>
            <a:r>
              <a:rPr lang="zh-CN" altLang="en-US" sz="1600" dirty="0" smtClean="0">
                <a:latin typeface="微软雅黑" panose="020B0503020204020204" charset="-122"/>
                <a:ea typeface="微软雅黑" panose="020B0503020204020204" charset="-122"/>
              </a:rPr>
              <a:t>场景开发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>
                <a:latin typeface="微软雅黑" panose="020B0503020204020204" charset="-122"/>
                <a:ea typeface="微软雅黑" panose="020B0503020204020204" charset="-122"/>
              </a:rPr>
              <a:t>AngularJS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Vue.</a:t>
            </a:r>
            <a:r>
              <a:rPr lang="zh-CN" altLang="en-US" sz="1600" dirty="0" smtClean="0">
                <a:latin typeface="微软雅黑" panose="020B0503020204020204" charset="-122"/>
                <a:ea typeface="微软雅黑" panose="020B0503020204020204" charset="-122"/>
              </a:rPr>
              <a:t>js，React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.js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微信小程序</a:t>
            </a:r>
            <a:r>
              <a:rPr lang="zh-CN" altLang="en-US" sz="1600" dirty="0" smtClean="0">
                <a:latin typeface="微软雅黑" panose="020B0503020204020204" charset="-122"/>
                <a:ea typeface="微软雅黑" panose="020B0503020204020204" charset="-122"/>
              </a:rPr>
              <a:t>开发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3335" y="63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8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关于千锋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HTML5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903" y="2068945"/>
            <a:ext cx="7409524" cy="31238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232A34"/>
                </a:solidFill>
              </a:rPr>
              <a:t>千锋程序员之光明路</a:t>
            </a:r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514" y="635"/>
            <a:ext cx="484830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8820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11221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一阶段</a:t>
            </a:r>
            <a:r>
              <a:rPr lang="zh-CN" altLang="en-US" sz="2800" b="1" dirty="0">
                <a:solidFill>
                  <a:schemeClr val="bg1"/>
                </a:solidFill>
              </a:rPr>
              <a:t>课程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目标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7" name="文本框 6"/>
          <p:cNvSpPr txBox="1"/>
          <p:nvPr/>
        </p:nvSpPr>
        <p:spPr>
          <a:xfrm>
            <a:off x="646430" y="2057400"/>
            <a:ext cx="801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第一部分：</a:t>
            </a:r>
            <a:r>
              <a:rPr lang="en-US" altLang="zh-CN" b="1" dirty="0" smtClean="0">
                <a:solidFill>
                  <a:schemeClr val="bg1"/>
                </a:solidFill>
              </a:rPr>
              <a:t>PC</a:t>
            </a:r>
            <a:r>
              <a:rPr lang="zh-CN" altLang="en-US" b="1" dirty="0" smtClean="0">
                <a:solidFill>
                  <a:schemeClr val="bg1"/>
                </a:solidFill>
              </a:rPr>
              <a:t>端页面重构（</a:t>
            </a:r>
            <a:r>
              <a:rPr lang="zh-CN" altLang="en-US" b="1" dirty="0">
                <a:solidFill>
                  <a:schemeClr val="bg1"/>
                </a:solidFill>
              </a:rPr>
              <a:t>企业站，电商站，游戏站，</a:t>
            </a:r>
            <a:r>
              <a:rPr lang="en-US" altLang="zh-CN" b="1" dirty="0">
                <a:solidFill>
                  <a:schemeClr val="bg1"/>
                </a:solidFill>
              </a:rPr>
              <a:t>OA</a:t>
            </a:r>
            <a:r>
              <a:rPr lang="zh-CN" altLang="en-US" b="1" dirty="0">
                <a:solidFill>
                  <a:schemeClr val="bg1"/>
                </a:solidFill>
              </a:rPr>
              <a:t>管理系统）</a:t>
            </a:r>
            <a:endParaRPr lang="en-US" altLang="zh-CN" b="1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633" y="0"/>
            <a:ext cx="6429383" cy="141248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模板网：www.1ppt.com">
  <a:themeElements>
    <a:clrScheme name="自定义 2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2C869"/>
      </a:accent1>
      <a:accent2>
        <a:srgbClr val="323F4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WPS 演示</Application>
  <PresentationFormat>宽屏</PresentationFormat>
  <Paragraphs>101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宋体</vt:lpstr>
      <vt:lpstr>Wingdings</vt:lpstr>
      <vt:lpstr>Arial Unicode MS</vt:lpstr>
      <vt:lpstr>微软雅黑</vt:lpstr>
      <vt:lpstr>Calibri</vt:lpstr>
      <vt:lpstr>Arial Unicode MS</vt:lpstr>
      <vt:lpstr>第一PPT模板网：www.1ppt.com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www.1ppt.com</dc:creator>
  <cp:lastModifiedBy>Administrator</cp:lastModifiedBy>
  <cp:revision>145</cp:revision>
  <dcterms:created xsi:type="dcterms:W3CDTF">2015-08-05T01:47:00Z</dcterms:created>
  <dcterms:modified xsi:type="dcterms:W3CDTF">2018-08-16T02:47:21Z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